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9" r:id="rId5"/>
  </p:sldMasterIdLst>
  <p:notesMasterIdLst>
    <p:notesMasterId r:id="rId18"/>
  </p:notesMasterIdLst>
  <p:sldIdLst>
    <p:sldId id="258" r:id="rId6"/>
    <p:sldId id="259" r:id="rId7"/>
    <p:sldId id="261" r:id="rId8"/>
    <p:sldId id="267" r:id="rId9"/>
    <p:sldId id="354" r:id="rId10"/>
    <p:sldId id="355" r:id="rId11"/>
    <p:sldId id="353" r:id="rId12"/>
    <p:sldId id="344" r:id="rId13"/>
    <p:sldId id="356" r:id="rId14"/>
    <p:sldId id="357" r:id="rId15"/>
    <p:sldId id="279" r:id="rId16"/>
    <p:sldId id="352" r:id="rId1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99">
          <p15:clr>
            <a:srgbClr val="A4A3A4"/>
          </p15:clr>
        </p15:guide>
        <p15:guide id="2" pos="2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9" autoAdjust="0"/>
    <p:restoredTop sz="80405" autoAdjust="0"/>
  </p:normalViewPr>
  <p:slideViewPr>
    <p:cSldViewPr snapToGrid="0">
      <p:cViewPr varScale="1">
        <p:scale>
          <a:sx n="91" d="100"/>
          <a:sy n="91" d="100"/>
        </p:scale>
        <p:origin x="992" y="184"/>
      </p:cViewPr>
      <p:guideLst>
        <p:guide orient="horz" pos="599"/>
        <p:guide pos="2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-1548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commentAuthors" Target="commentAuthor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397BE9A-9D91-4D63-BF0F-0AB70A37941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9862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F0616F3-BEBF-41BF-BC98-7491B33A27ED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119063" indent="-119063"/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898A374-624E-40B7-A030-FF9AB7B908BB}" type="slidenum">
              <a:rPr lang="en-US"/>
              <a:pPr/>
              <a:t>10</a:t>
            </a:fld>
            <a:endParaRPr lang="en-US" dirty="0"/>
          </a:p>
        </p:txBody>
      </p:sp>
      <p:sp>
        <p:nvSpPr>
          <p:cNvPr id="185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5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41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C3DA744-6113-40DE-BB7B-C72E7F82401E}" type="slidenum">
              <a:rPr lang="en-US"/>
              <a:pPr/>
              <a:t>11</a:t>
            </a:fld>
            <a:endParaRPr lang="en-US" dirty="0"/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55DBD95-1F99-470D-8EB5-688100B3DECC}" type="slidenum">
              <a:rPr lang="en-US"/>
              <a:pPr/>
              <a:t>12</a:t>
            </a:fld>
            <a:endParaRPr lang="en-US" dirty="0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818AA0B-33B4-4BEB-8CA7-BAF75BC7DDC5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11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4F80E9B-9318-4D6B-B06D-D1938BE2425E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E637821-5A20-4D40-A616-BDDED6D739B8}" type="slidenum">
              <a:rPr lang="en-US"/>
              <a:pPr/>
              <a:t>4</a:t>
            </a:fld>
            <a:endParaRPr lang="en-US" dirty="0"/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E637821-5A20-4D40-A616-BDDED6D739B8}" type="slidenum">
              <a:rPr lang="en-US"/>
              <a:pPr/>
              <a:t>5</a:t>
            </a:fld>
            <a:endParaRPr lang="en-US" dirty="0"/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584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E637821-5A20-4D40-A616-BDDED6D739B8}" type="slidenum">
              <a:rPr lang="en-US"/>
              <a:pPr/>
              <a:t>6</a:t>
            </a:fld>
            <a:endParaRPr lang="en-US" dirty="0"/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0290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E637821-5A20-4D40-A616-BDDED6D739B8}" type="slidenum">
              <a:rPr lang="en-US"/>
              <a:pPr/>
              <a:t>7</a:t>
            </a:fld>
            <a:endParaRPr lang="en-US" dirty="0"/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143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898A374-624E-40B7-A030-FF9AB7B908BB}" type="slidenum">
              <a:rPr lang="en-US"/>
              <a:pPr/>
              <a:t>8</a:t>
            </a:fld>
            <a:endParaRPr lang="en-US" dirty="0"/>
          </a:p>
        </p:txBody>
      </p:sp>
      <p:sp>
        <p:nvSpPr>
          <p:cNvPr id="185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5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898A374-624E-40B7-A030-FF9AB7B908BB}" type="slidenum">
              <a:rPr lang="en-US"/>
              <a:pPr/>
              <a:t>9</a:t>
            </a:fld>
            <a:endParaRPr lang="en-US" dirty="0"/>
          </a:p>
        </p:txBody>
      </p:sp>
      <p:sp>
        <p:nvSpPr>
          <p:cNvPr id="185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5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660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defRPr sz="3200">
                <a:solidFill>
                  <a:srgbClr val="FF9900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00775"/>
            <a:ext cx="2895600" cy="476250"/>
          </a:xfrm>
        </p:spPr>
        <p:txBody>
          <a:bodyPr/>
          <a:lstStyle>
            <a:lvl1pPr>
              <a:defRPr sz="1800"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1800"/>
            </a:lvl1pPr>
          </a:lstStyle>
          <a:p>
            <a:fld id="{7F7513F1-47A1-4232-B5E0-E148454372CA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67E790-3492-48BB-B314-F110551941F5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340872"/>
      </p:ext>
    </p:extLst>
  </p:cSld>
  <p:clrMapOvr>
    <a:masterClrMapping/>
  </p:clrMapOvr>
  <p:transition spd="med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40513" y="73025"/>
            <a:ext cx="2141537" cy="58705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4313" y="73025"/>
            <a:ext cx="6273800" cy="58705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E7EDE1-DDF5-4E4E-A49E-D7D692081647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94113"/>
      </p:ext>
    </p:extLst>
  </p:cSld>
  <p:clrMapOvr>
    <a:masterClrMapping/>
  </p:clrMapOvr>
  <p:transition spd="med">
    <p:wipe dir="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313" y="73025"/>
            <a:ext cx="8229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0838" y="914400"/>
            <a:ext cx="4138612" cy="5029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1850" y="914400"/>
            <a:ext cx="4140200" cy="5029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0077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17800" y="6200775"/>
            <a:ext cx="37084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0077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DD572A2E-6A0C-40A8-A432-83FC0F706CE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899624"/>
      </p:ext>
    </p:extLst>
  </p:cSld>
  <p:clrMapOvr>
    <a:masterClrMapping/>
  </p:clrMapOvr>
  <p:transition spd="med"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313" y="73025"/>
            <a:ext cx="82296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50838" y="914400"/>
            <a:ext cx="4138612" cy="5029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850" y="914400"/>
            <a:ext cx="4140200" cy="5029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0077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17800" y="6200775"/>
            <a:ext cx="37084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0077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5CDF3B33-312D-45ED-8FDA-7A476024F0A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16213"/>
      </p:ext>
    </p:extLst>
  </p:cSld>
  <p:clrMapOvr>
    <a:masterClrMapping/>
  </p:clrMapOvr>
  <p:transition spd="med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35CD242-84AF-4B1F-A6E7-D7C2EC2388E3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368314"/>
      </p:ext>
    </p:extLst>
  </p:cSld>
  <p:clrMapOvr>
    <a:masterClrMapping/>
  </p:clrMapOvr>
  <p:transition spd="med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1874D4-CC8E-4DCF-A362-823AA92A9D12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773793"/>
      </p:ext>
    </p:extLst>
  </p:cSld>
  <p:clrMapOvr>
    <a:masterClrMapping/>
  </p:clrMapOvr>
  <p:transition spd="med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0838" y="914400"/>
            <a:ext cx="4138612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850" y="914400"/>
            <a:ext cx="41402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7C2A8D-0AD9-42D1-8CD1-D3CE15FE7918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818656"/>
      </p:ext>
    </p:extLst>
  </p:cSld>
  <p:clrMapOvr>
    <a:masterClrMapping/>
  </p:clrMapOvr>
  <p:transition spd="med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AB4676-2136-4545-BF5C-7A6827090E26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633589"/>
      </p:ext>
    </p:extLst>
  </p:cSld>
  <p:clrMapOvr>
    <a:masterClrMapping/>
  </p:clrMapOvr>
  <p:transition spd="med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5CF95D-81FB-4C59-B86F-97F66B095F0D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687149"/>
      </p:ext>
    </p:extLst>
  </p:cSld>
  <p:clrMapOvr>
    <a:masterClrMapping/>
  </p:clrMapOvr>
  <p:transition spd="med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4B3AC2-B37B-47E4-8D93-0EAAA4A40E22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927899"/>
      </p:ext>
    </p:extLst>
  </p:cSld>
  <p:clrMapOvr>
    <a:masterClrMapping/>
  </p:clrMapOvr>
  <p:transition spd="med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50D078-F186-4A39-994A-5DD11F29D0FF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239731"/>
      </p:ext>
    </p:extLst>
  </p:cSld>
  <p:clrMapOvr>
    <a:masterClrMapping/>
  </p:clrMapOvr>
  <p:transition spd="med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A99FB4-F0C9-40B9-A43F-A1E479BD9505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728425"/>
      </p:ext>
    </p:extLst>
  </p:cSld>
  <p:clrMapOvr>
    <a:masterClrMapping/>
  </p:clrMapOvr>
  <p:transition spd="med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5"/>
          <a:srcRect/>
          <a:stretch>
            <a:fillRect r="-16866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0"/>
            <a:ext cx="9144000" cy="65722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Bef>
                <a:spcPct val="20000"/>
              </a:spcBef>
              <a:spcAft>
                <a:spcPct val="75000"/>
              </a:spcAft>
            </a:pP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0" y="6200775"/>
            <a:ext cx="9144000" cy="65722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Bef>
                <a:spcPct val="20000"/>
              </a:spcBef>
              <a:spcAft>
                <a:spcPct val="75000"/>
              </a:spcAft>
            </a:pP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0838" y="914400"/>
            <a:ext cx="8431212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73025"/>
            <a:ext cx="822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0077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>
              <a:defRPr sz="1600">
                <a:solidFill>
                  <a:srgbClr val="005AB4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17800" y="6200775"/>
            <a:ext cx="37084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algn="ctr">
              <a:defRPr sz="1600">
                <a:solidFill>
                  <a:srgbClr val="005AB4"/>
                </a:solidFill>
              </a:defRPr>
            </a:lvl1pPr>
          </a:lstStyle>
          <a:p>
            <a:r>
              <a:rPr lang="en-US" dirty="0"/>
              <a:t>See and use multiple calendars</a:t>
            </a:r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0077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algn="r">
              <a:defRPr sz="1600">
                <a:solidFill>
                  <a:srgbClr val="005AB4"/>
                </a:solidFill>
              </a:defRPr>
            </a:lvl1pPr>
          </a:lstStyle>
          <a:p>
            <a:fld id="{24735EF5-B80F-40F5-AD48-026937DFE29F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>
    <p:wipe dir="d"/>
  </p:transition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5AB4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5AB4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5AB4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5AB4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5AB4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5AB4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5AB4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5AB4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5AB4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en.wikipedia.org/wiki/List_of_postal_codes_of_Canada:_M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hyperlink" Target="https://developer.foursquare.com/docs/places-api/endpoints/" TargetMode="External"/><Relationship Id="rId4" Type="http://schemas.openxmlformats.org/officeDocument/2006/relationships/hyperlink" Target="http://cocl.us/Geospatial_data/Geospatial_Coordinates.csv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en.wikipedia.org/wiki/List_of_postal_codes_of_Canada:_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12838" y="2219325"/>
            <a:ext cx="6919912" cy="1470025"/>
          </a:xfrm>
        </p:spPr>
        <p:txBody>
          <a:bodyPr/>
          <a:lstStyle/>
          <a:p>
            <a:r>
              <a:rPr lang="en-US" dirty="0"/>
              <a:t>The Battle Of Neighborhoods</a:t>
            </a:r>
            <a:endParaRPr lang="en-US" dirty="0">
              <a:cs typeface="Tahoma" pitchFamily="34" charset="0"/>
            </a:endParaRP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291013"/>
            <a:ext cx="6400800" cy="1030287"/>
          </a:xfrm>
        </p:spPr>
        <p:txBody>
          <a:bodyPr/>
          <a:lstStyle/>
          <a:p>
            <a:r>
              <a:rPr lang="en-US" b="1" dirty="0"/>
              <a:t>Recommending locations for a Japanese Restaurant</a:t>
            </a:r>
          </a:p>
        </p:txBody>
      </p:sp>
    </p:spTree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autoUpdateAnimBg="0"/>
      <p:bldP spid="8195" grpId="0" build="p" autoUpdateAnimBg="0" advAuto="100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(3) – Final Visualization Map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51DE75-B332-4E4D-B6BD-7BA33D20C60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682624"/>
            <a:ext cx="9143999" cy="550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00613"/>
      </p:ext>
    </p:extLst>
  </p:cSld>
  <p:clrMapOvr>
    <a:masterClrMapping/>
  </p:clrMapOvr>
  <p:transition spd="med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4313" y="1101771"/>
            <a:ext cx="8593455" cy="4280126"/>
          </a:xfrm>
        </p:spPr>
        <p:txBody>
          <a:bodyPr/>
          <a:lstStyle/>
          <a:p>
            <a:pPr marL="288925" indent="-288925">
              <a:spcAft>
                <a:spcPct val="75000"/>
              </a:spcAft>
              <a:buClr>
                <a:srgbClr val="FF9900"/>
              </a:buClr>
              <a:buFontTx/>
              <a:buAutoNum type="arabicPeriod"/>
            </a:pPr>
            <a:r>
              <a:rPr lang="en-US" sz="2400" dirty="0"/>
              <a:t>Used KMeans algorithm as part of this clustering study. Many different unsupervised clustering approaches can be adopted to improve accuracy.</a:t>
            </a:r>
          </a:p>
          <a:p>
            <a:pPr marL="288925" indent="-288925">
              <a:spcAft>
                <a:spcPct val="75000"/>
              </a:spcAft>
              <a:buClr>
                <a:srgbClr val="FF9900"/>
              </a:buClr>
              <a:buFontTx/>
              <a:buAutoNum type="arabicPeriod"/>
            </a:pPr>
            <a:r>
              <a:rPr lang="en-US" sz="2400" dirty="0"/>
              <a:t>Scope to add Toronto demographics data to get details about population count, income or ethnicity by neighborhood.</a:t>
            </a:r>
          </a:p>
          <a:p>
            <a:pPr marL="288925" indent="-288925">
              <a:spcAft>
                <a:spcPct val="75000"/>
              </a:spcAft>
              <a:buClr>
                <a:srgbClr val="FF9900"/>
              </a:buClr>
              <a:buFontTx/>
              <a:buAutoNum type="arabicPeriod"/>
            </a:pPr>
            <a:r>
              <a:rPr lang="en-US" sz="2400" dirty="0"/>
              <a:t>Worked with 235 features. Having more samples may result in better clustering.</a:t>
            </a:r>
          </a:p>
        </p:txBody>
      </p:sp>
    </p:spTree>
  </p:cSld>
  <p:clrMapOvr>
    <a:masterClrMapping/>
  </p:clrMapOvr>
  <p:transition spd="med"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202755" name="Rectangle 3"/>
          <p:cNvSpPr>
            <a:spLocks noGrp="1" noChangeArrowheads="1"/>
          </p:cNvSpPr>
          <p:nvPr>
            <p:ph type="body" sz="half" idx="2"/>
          </p:nvPr>
        </p:nvSpPr>
        <p:spPr>
          <a:xfrm>
            <a:off x="222249" y="850900"/>
            <a:ext cx="8569053" cy="1189038"/>
          </a:xfrm>
        </p:spPr>
        <p:txBody>
          <a:bodyPr/>
          <a:lstStyle/>
          <a:p>
            <a:pPr marL="0" indent="0">
              <a:spcAft>
                <a:spcPct val="75000"/>
              </a:spcAft>
            </a:pPr>
            <a:r>
              <a:rPr lang="en-US" b="1" dirty="0"/>
              <a:t>Restaurant business is a highly competitive business with high failure rate. Being able to recommend locations for opening a Japanese restaurant is a very useful tool for first time entrepreneurs.</a:t>
            </a:r>
          </a:p>
          <a:p>
            <a:pPr marL="0" indent="0">
              <a:spcAft>
                <a:spcPct val="75000"/>
              </a:spcAft>
            </a:pPr>
            <a:r>
              <a:rPr lang="en-US" b="1" dirty="0"/>
              <a:t>Methodology and approaches used in this project can be extended to other applications:</a:t>
            </a:r>
          </a:p>
          <a:p>
            <a:pPr lvl="1">
              <a:spcAft>
                <a:spcPct val="750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Recommend locations for any type of business</a:t>
            </a:r>
          </a:p>
          <a:p>
            <a:pPr lvl="1">
              <a:spcAft>
                <a:spcPct val="750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Build other recommender systems – for example, matching venues with customers when combined with customer preferences data</a:t>
            </a:r>
          </a:p>
          <a:p>
            <a:pPr lvl="1">
              <a:spcAft>
                <a:spcPct val="750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The list is endless…..!</a:t>
            </a:r>
          </a:p>
        </p:txBody>
      </p:sp>
    </p:spTree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202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" dur="500"/>
                                        <p:tgtEl>
                                          <p:spTgt spid="202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4" dur="500"/>
                                        <p:tgtEl>
                                          <p:spTgt spid="202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7" dur="500"/>
                                        <p:tgtEl>
                                          <p:spTgt spid="202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0" dur="500"/>
                                        <p:tgtEl>
                                          <p:spTgt spid="202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55" grpId="0" build="p" autoUpdateAnimBg="0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Problem Overview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829994"/>
            <a:ext cx="8789894" cy="5370782"/>
          </a:xfrm>
          <a:noFill/>
        </p:spPr>
        <p:txBody>
          <a:bodyPr/>
          <a:lstStyle/>
          <a:p>
            <a:pPr marL="276225" indent="-276225">
              <a:spcBef>
                <a:spcPts val="600"/>
              </a:spcBef>
              <a:spcAft>
                <a:spcPts val="500"/>
              </a:spcAft>
              <a:buClr>
                <a:srgbClr val="FF9900"/>
              </a:buClr>
              <a:buFontTx/>
              <a:buChar char="•"/>
            </a:pPr>
            <a:r>
              <a:rPr lang="en-US" sz="2400" dirty="0"/>
              <a:t>Background: </a:t>
            </a:r>
          </a:p>
          <a:p>
            <a:pPr marL="676275" lvl="1" indent="-276225">
              <a:spcBef>
                <a:spcPts val="600"/>
              </a:spcBef>
              <a:spcAft>
                <a:spcPts val="500"/>
              </a:spcAft>
              <a:buClr>
                <a:srgbClr val="FF9900"/>
              </a:buClr>
              <a:buFontTx/>
              <a:buChar char="•"/>
            </a:pPr>
            <a:r>
              <a:rPr lang="en-US" sz="1900" dirty="0"/>
              <a:t>Location is key for restaurant success.</a:t>
            </a:r>
          </a:p>
          <a:p>
            <a:pPr marL="676275" lvl="1" indent="-276225">
              <a:spcBef>
                <a:spcPts val="600"/>
              </a:spcBef>
              <a:spcAft>
                <a:spcPts val="500"/>
              </a:spcAft>
              <a:buClr>
                <a:srgbClr val="FF9900"/>
              </a:buClr>
              <a:buFontTx/>
              <a:buChar char="•"/>
            </a:pPr>
            <a:r>
              <a:rPr lang="en-US" sz="1900" dirty="0"/>
              <a:t>Project goal: Build a model that recommends best locations for a Japanese restaurant.</a:t>
            </a:r>
          </a:p>
          <a:p>
            <a:pPr marL="276225" indent="-276225">
              <a:spcBef>
                <a:spcPts val="600"/>
              </a:spcBef>
              <a:spcAft>
                <a:spcPts val="500"/>
              </a:spcAft>
              <a:buClr>
                <a:srgbClr val="FF9900"/>
              </a:buClr>
              <a:buFontTx/>
              <a:buChar char="•"/>
            </a:pPr>
            <a:r>
              <a:rPr lang="en-US" sz="2400" dirty="0"/>
              <a:t>Problem Description: </a:t>
            </a:r>
          </a:p>
          <a:p>
            <a:pPr marL="676275" lvl="1" indent="-276225">
              <a:spcBef>
                <a:spcPts val="600"/>
              </a:spcBef>
              <a:spcAft>
                <a:spcPts val="500"/>
              </a:spcAft>
              <a:buClr>
                <a:srgbClr val="FF9900"/>
              </a:buClr>
              <a:buFontTx/>
              <a:buChar char="•"/>
            </a:pPr>
            <a:r>
              <a:rPr lang="en-US" sz="1900" dirty="0"/>
              <a:t>Several factors to be considered: Is the location prime? Are there other Japanese or sushi restaurants as competition? Would a Japanese restaurant “fit in”? What are the nearby attractions?</a:t>
            </a:r>
          </a:p>
          <a:p>
            <a:pPr marL="276225" indent="-276225">
              <a:spcBef>
                <a:spcPts val="600"/>
              </a:spcBef>
              <a:spcAft>
                <a:spcPts val="500"/>
              </a:spcAft>
              <a:buClr>
                <a:srgbClr val="FF9900"/>
              </a:buClr>
              <a:buFontTx/>
              <a:buChar char="•"/>
            </a:pPr>
            <a:r>
              <a:rPr lang="en-US" sz="2400" dirty="0"/>
              <a:t>Target Audience:</a:t>
            </a:r>
          </a:p>
          <a:p>
            <a:pPr marL="676275" lvl="1" indent="-276225">
              <a:spcBef>
                <a:spcPts val="600"/>
              </a:spcBef>
              <a:spcAft>
                <a:spcPts val="500"/>
              </a:spcAft>
              <a:buClr>
                <a:srgbClr val="FF9900"/>
              </a:buClr>
              <a:buFontTx/>
              <a:buChar char="•"/>
            </a:pPr>
            <a:r>
              <a:rPr lang="en-US" sz="1900" dirty="0"/>
              <a:t>Entrepreneurs / Restaurateurs.</a:t>
            </a:r>
          </a:p>
          <a:p>
            <a:pPr marL="276225" indent="-276225">
              <a:spcBef>
                <a:spcPts val="600"/>
              </a:spcBef>
              <a:spcAft>
                <a:spcPts val="500"/>
              </a:spcAft>
              <a:buClr>
                <a:srgbClr val="FF9900"/>
              </a:buClr>
              <a:buFontTx/>
              <a:buChar char="•"/>
            </a:pPr>
            <a:r>
              <a:rPr lang="en-US" sz="2400" dirty="0"/>
              <a:t>Success Criteria: </a:t>
            </a:r>
          </a:p>
          <a:p>
            <a:pPr marL="676275" lvl="1" indent="-276225">
              <a:spcBef>
                <a:spcPts val="600"/>
              </a:spcBef>
              <a:spcAft>
                <a:spcPts val="500"/>
              </a:spcAft>
              <a:buClr>
                <a:srgbClr val="FF9900"/>
              </a:buClr>
              <a:buFontTx/>
              <a:buChar char="•"/>
            </a:pPr>
            <a:r>
              <a:rPr lang="en-US" sz="1900" dirty="0"/>
              <a:t>Provide a Yes/No Recommendation on Toronto neighborhoods based on above factors.</a:t>
            </a:r>
          </a:p>
        </p:txBody>
      </p:sp>
    </p:spTree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0" dur="5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3" dur="500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8" dur="5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1" dur="500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6" dur="500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9" dur="500"/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4" dur="500"/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7" dur="500"/>
                                        <p:tgtEl>
                                          <p:spTgt spid="10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ChangeArrowheads="1"/>
          </p:cNvSpPr>
          <p:nvPr/>
        </p:nvSpPr>
        <p:spPr bwMode="auto">
          <a:xfrm rot="10800000">
            <a:off x="304800" y="650875"/>
            <a:ext cx="1000125" cy="5418138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gamma/>
                  <a:tint val="0"/>
                  <a:invGamma/>
                  <a:alpha val="83000"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8CFED7E-9678-2A4E-AEC0-E89A22BA5F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1750" y="844062"/>
            <a:ext cx="7532761" cy="5050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276225" indent="-276225">
              <a:spcAft>
                <a:spcPct val="75000"/>
              </a:spcAft>
              <a:buClr>
                <a:srgbClr val="FF9900"/>
              </a:buClr>
              <a:buFontTx/>
              <a:buChar char="•"/>
            </a:pPr>
            <a:r>
              <a:rPr lang="en-US" kern="0" dirty="0"/>
              <a:t>List of postal codes scraped from Wikipedia</a:t>
            </a:r>
            <a:br>
              <a:rPr lang="en-US" kern="0" dirty="0"/>
            </a:br>
            <a:r>
              <a:rPr lang="en-CA" sz="1600" u="sng" dirty="0">
                <a:hlinkClick r:id="rId3"/>
              </a:rPr>
              <a:t>https://en.wikipedia.org/wiki/List_of_postal_codes_of_Canada:_M</a:t>
            </a:r>
            <a:r>
              <a:rPr lang="en-CA" sz="1600" dirty="0"/>
              <a:t> </a:t>
            </a:r>
            <a:endParaRPr lang="en-US" sz="1600" kern="0" dirty="0"/>
          </a:p>
          <a:p>
            <a:pPr marL="276225" indent="-276225">
              <a:spcAft>
                <a:spcPct val="75000"/>
              </a:spcAft>
              <a:buClr>
                <a:srgbClr val="FF9900"/>
              </a:buClr>
              <a:buFontTx/>
              <a:buChar char="•"/>
            </a:pPr>
            <a:r>
              <a:rPr lang="en-US" kern="0" dirty="0"/>
              <a:t>Geospatial data using Python geocode library or csv</a:t>
            </a:r>
            <a:br>
              <a:rPr lang="en-US" kern="0" dirty="0"/>
            </a:br>
            <a:r>
              <a:rPr lang="en-CA" sz="1600" u="sng" dirty="0">
                <a:hlinkClick r:id="rId4"/>
              </a:rPr>
              <a:t>http://cocl.us/Geospatial_data/Geospatial_Coordinates.csv</a:t>
            </a:r>
            <a:r>
              <a:rPr lang="en-CA" sz="1600" dirty="0"/>
              <a:t> </a:t>
            </a:r>
            <a:endParaRPr lang="en-US" sz="1600" kern="0" dirty="0"/>
          </a:p>
          <a:p>
            <a:pPr marL="276225" indent="-276225">
              <a:spcAft>
                <a:spcPct val="75000"/>
              </a:spcAft>
              <a:buClr>
                <a:srgbClr val="FF9900"/>
              </a:buClr>
              <a:buFontTx/>
              <a:buChar char="•"/>
            </a:pPr>
            <a:r>
              <a:rPr lang="en-US" kern="0" dirty="0"/>
              <a:t>Venues data using Foursquare API</a:t>
            </a:r>
            <a:br>
              <a:rPr lang="en-US" kern="0" dirty="0"/>
            </a:br>
            <a:r>
              <a:rPr lang="en-CA" sz="1600" u="sng" dirty="0">
                <a:hlinkClick r:id="rId5"/>
              </a:rPr>
              <a:t>https://developer.foursquare.com/docs/places-api/endpoints/</a:t>
            </a:r>
            <a:endParaRPr lang="en-US" sz="1600" kern="0" dirty="0"/>
          </a:p>
          <a:p>
            <a:pPr marL="276225" indent="-276225">
              <a:spcAft>
                <a:spcPct val="75000"/>
              </a:spcAft>
              <a:buClr>
                <a:srgbClr val="FF9900"/>
              </a:buClr>
              <a:buFontTx/>
              <a:buChar char="•"/>
            </a:pPr>
            <a:r>
              <a:rPr lang="en-US" kern="0" dirty="0"/>
              <a:t>Data cleaning &amp; filtering done</a:t>
            </a:r>
            <a:br>
              <a:rPr lang="en-US" kern="0" dirty="0"/>
            </a:br>
            <a:r>
              <a:rPr lang="en-US" sz="1600" kern="0" dirty="0"/>
              <a:t>Drop ’Not Assigned’ boroughs. Default Neighborhood to borough if ‘Not Assigned’. Group duplicate rows. Filtered boroughs containing the word ‘Toronto’</a:t>
            </a:r>
          </a:p>
          <a:p>
            <a:pPr marL="276225" indent="-276225">
              <a:spcAft>
                <a:spcPct val="75000"/>
              </a:spcAft>
              <a:buClr>
                <a:srgbClr val="FF9900"/>
              </a:buClr>
              <a:buFontTx/>
              <a:buChar char="•"/>
            </a:pPr>
            <a:r>
              <a:rPr lang="en-US" kern="0" dirty="0"/>
              <a:t>Cleaned and filtered data contained 39 rows (neighborhoods) and 235 columns (features).</a:t>
            </a:r>
            <a:br>
              <a:rPr lang="en-US" sz="2400" kern="0" dirty="0"/>
            </a:br>
            <a:endParaRPr lang="en-US" kern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A0C60A-6015-AF4E-BD02-77D7049B30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799" y="696693"/>
            <a:ext cx="996951" cy="9114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94A33E-7D82-9B40-A7B2-044813AAD9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799" y="1621858"/>
            <a:ext cx="996951" cy="711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F9AAAE-1D9C-5442-87F4-30DF44594F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799" y="2347126"/>
            <a:ext cx="996951" cy="747758"/>
          </a:xfrm>
          <a:prstGeom prst="rect">
            <a:avLst/>
          </a:prstGeom>
        </p:spPr>
      </p:pic>
    </p:spTree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11138" y="73025"/>
            <a:ext cx="8800340" cy="614363"/>
          </a:xfrm>
        </p:spPr>
        <p:txBody>
          <a:bodyPr/>
          <a:lstStyle/>
          <a:p>
            <a:r>
              <a:rPr lang="en-US" dirty="0"/>
              <a:t>Methodology – Explore and Analyze data (1)</a:t>
            </a:r>
          </a:p>
        </p:txBody>
      </p:sp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6082748" y="967344"/>
            <a:ext cx="2928730" cy="1864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55000"/>
              </a:spcAft>
            </a:pPr>
            <a:r>
              <a:rPr lang="en-US" sz="2000" b="1" dirty="0"/>
              <a:t>Data 1 </a:t>
            </a:r>
            <a:r>
              <a:rPr lang="en-US" sz="2000" dirty="0"/>
              <a:t>- Get list of Postal Codes, Boroughs and Neighborhoods in Toronto, Canada by scraping Wikipedia</a:t>
            </a:r>
          </a:p>
          <a:p>
            <a:pPr>
              <a:spcBef>
                <a:spcPct val="20000"/>
              </a:spcBef>
              <a:spcAft>
                <a:spcPct val="55000"/>
              </a:spcAft>
            </a:pPr>
            <a:endParaRPr lang="en-US" sz="2000" dirty="0"/>
          </a:p>
        </p:txBody>
      </p:sp>
      <p:sp>
        <p:nvSpPr>
          <p:cNvPr id="25605" name="Rectangle 5"/>
          <p:cNvSpPr>
            <a:spLocks noChangeArrowheads="1"/>
          </p:cNvSpPr>
          <p:nvPr/>
        </p:nvSpPr>
        <p:spPr bwMode="auto">
          <a:xfrm>
            <a:off x="211138" y="3998436"/>
            <a:ext cx="7554222" cy="175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Used </a:t>
            </a:r>
            <a:r>
              <a:rPr lang="en-US" b="1" dirty="0">
                <a:solidFill>
                  <a:srgbClr val="FFCC00"/>
                </a:solidFill>
              </a:rPr>
              <a:t>BeautifulSoup</a:t>
            </a:r>
            <a:r>
              <a:rPr lang="en-US" dirty="0">
                <a:solidFill>
                  <a:srgbClr val="FFCC00"/>
                </a:solidFill>
              </a:rPr>
              <a:t> library to scrape Wikipedia and transformed data into a </a:t>
            </a:r>
            <a:r>
              <a:rPr lang="en-US" b="1" dirty="0">
                <a:solidFill>
                  <a:srgbClr val="FFCC00"/>
                </a:solidFill>
              </a:rPr>
              <a:t>Pandas</a:t>
            </a:r>
            <a:r>
              <a:rPr lang="en-US" dirty="0">
                <a:solidFill>
                  <a:srgbClr val="FFCC00"/>
                </a:solidFill>
              </a:rPr>
              <a:t> dataframe.</a:t>
            </a:r>
          </a:p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After data cleaning, dataframe contained 103 rows and 3 columns</a:t>
            </a:r>
          </a:p>
        </p:txBody>
      </p:sp>
      <p:sp>
        <p:nvSpPr>
          <p:cNvPr id="25607" name="Line 7"/>
          <p:cNvSpPr>
            <a:spLocks noChangeShapeType="1"/>
          </p:cNvSpPr>
          <p:nvPr/>
        </p:nvSpPr>
        <p:spPr bwMode="auto">
          <a:xfrm>
            <a:off x="277813" y="3646489"/>
            <a:ext cx="84137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EFD377-1148-694A-843F-DD506B35BCD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9725" y="933450"/>
            <a:ext cx="5743023" cy="1793875"/>
          </a:xfrm>
          <a:prstGeom prst="rect">
            <a:avLst/>
          </a:prstGeom>
        </p:spPr>
      </p:pic>
      <p:sp>
        <p:nvSpPr>
          <p:cNvPr id="12" name="Rectangle 3">
            <a:extLst>
              <a:ext uri="{FF2B5EF4-FFF2-40B4-BE49-F238E27FC236}">
                <a16:creationId xmlns:a16="http://schemas.microsoft.com/office/drawing/2014/main" id="{6B0474AE-845D-C14B-8ECE-054B6666E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13" y="2913518"/>
            <a:ext cx="7705035" cy="453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55000"/>
              </a:spcAft>
            </a:pPr>
            <a:r>
              <a:rPr lang="en-CA" sz="1600" u="sng" dirty="0">
                <a:hlinkClick r:id="rId4"/>
              </a:rPr>
              <a:t>https://en.wikipedia.org/wiki/List_of_postal_codes_of_Canada:_M</a:t>
            </a:r>
            <a:r>
              <a:rPr lang="en-CA" sz="1600" dirty="0"/>
              <a:t> </a:t>
            </a:r>
            <a:endParaRPr lang="en-US" sz="1600" dirty="0"/>
          </a:p>
        </p:txBody>
      </p:sp>
    </p:spTree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25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25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build="p" autoUpdateAnimBg="0"/>
      <p:bldP spid="25605" grpId="0" build="p" autoUpdateAnimBg="0"/>
      <p:bldP spid="12" grpId="0" build="p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11138" y="73025"/>
            <a:ext cx="8800340" cy="614363"/>
          </a:xfrm>
        </p:spPr>
        <p:txBody>
          <a:bodyPr/>
          <a:lstStyle/>
          <a:p>
            <a:r>
              <a:rPr lang="en-US" dirty="0"/>
              <a:t>Methodology – Explore and Analyze data (2)</a:t>
            </a:r>
          </a:p>
        </p:txBody>
      </p:sp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6016488" y="976988"/>
            <a:ext cx="3127512" cy="1666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55000"/>
              </a:spcAft>
            </a:pPr>
            <a:r>
              <a:rPr lang="en-US" sz="2000" b="1" dirty="0"/>
              <a:t>Data 2 </a:t>
            </a:r>
            <a:r>
              <a:rPr lang="en-US" sz="2000" dirty="0"/>
              <a:t>– Get Geospatial data from Python </a:t>
            </a:r>
            <a:r>
              <a:rPr lang="en-US" sz="2000" b="1" dirty="0"/>
              <a:t>geocoder</a:t>
            </a:r>
            <a:r>
              <a:rPr lang="en-US" sz="2000" dirty="0"/>
              <a:t> library or CSV. Add Latitude and Longitude.</a:t>
            </a:r>
          </a:p>
        </p:txBody>
      </p:sp>
      <p:sp>
        <p:nvSpPr>
          <p:cNvPr id="25605" name="Rectangle 5"/>
          <p:cNvSpPr>
            <a:spLocks noChangeArrowheads="1"/>
          </p:cNvSpPr>
          <p:nvPr/>
        </p:nvSpPr>
        <p:spPr bwMode="auto">
          <a:xfrm>
            <a:off x="6016487" y="3127513"/>
            <a:ext cx="3127513" cy="26106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Used </a:t>
            </a:r>
            <a:r>
              <a:rPr lang="en-US" b="1" dirty="0">
                <a:solidFill>
                  <a:srgbClr val="FFCC00"/>
                </a:solidFill>
              </a:rPr>
              <a:t>Folium</a:t>
            </a:r>
            <a:r>
              <a:rPr lang="en-US" dirty="0">
                <a:solidFill>
                  <a:srgbClr val="FFCC00"/>
                </a:solidFill>
              </a:rPr>
              <a:t> library to create a map and visualize all Toronto neighborhoods</a:t>
            </a:r>
          </a:p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Decided to work with only boroughs containing the word ‘Toronto’. After filtering data, got </a:t>
            </a:r>
            <a:r>
              <a:rPr lang="en-US" b="1" u="sng" dirty="0">
                <a:solidFill>
                  <a:srgbClr val="FFCC00"/>
                </a:solidFill>
              </a:rPr>
              <a:t>39 postal codes</a:t>
            </a:r>
          </a:p>
          <a:p>
            <a:pPr>
              <a:spcBef>
                <a:spcPct val="20000"/>
              </a:spcBef>
              <a:spcAft>
                <a:spcPct val="75000"/>
              </a:spcAft>
            </a:pPr>
            <a:endParaRPr lang="en-US" dirty="0">
              <a:solidFill>
                <a:srgbClr val="FFCC00"/>
              </a:solidFill>
            </a:endParaRPr>
          </a:p>
        </p:txBody>
      </p:sp>
      <p:sp>
        <p:nvSpPr>
          <p:cNvPr id="25607" name="Line 7"/>
          <p:cNvSpPr>
            <a:spLocks noChangeShapeType="1"/>
          </p:cNvSpPr>
          <p:nvPr/>
        </p:nvSpPr>
        <p:spPr bwMode="auto">
          <a:xfrm>
            <a:off x="277813" y="2758599"/>
            <a:ext cx="84137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C3EEFA-FB75-EF4A-B47F-35EAE1EEC63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9724" y="967345"/>
            <a:ext cx="5676764" cy="16765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48ABB05-7FE4-FC4A-BBF5-0BC18E3D6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652" y="2933465"/>
            <a:ext cx="5727835" cy="294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344037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25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25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build="p" autoUpdateAnimBg="0"/>
      <p:bldP spid="25605" grpId="0" build="p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See and use multiple calendars</a:t>
            </a:r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11138" y="73025"/>
            <a:ext cx="8800340" cy="614363"/>
          </a:xfrm>
        </p:spPr>
        <p:txBody>
          <a:bodyPr/>
          <a:lstStyle/>
          <a:p>
            <a:r>
              <a:rPr lang="en-US" dirty="0"/>
              <a:t>Methodology – Explore and Analyze data (3)</a:t>
            </a:r>
          </a:p>
        </p:txBody>
      </p:sp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5883966" y="1170249"/>
            <a:ext cx="3127512" cy="1666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55000"/>
              </a:spcAft>
            </a:pPr>
            <a:r>
              <a:rPr lang="en-US" sz="2000" b="1" dirty="0"/>
              <a:t>Data 3 </a:t>
            </a:r>
            <a:r>
              <a:rPr lang="en-US" sz="2000" dirty="0"/>
              <a:t>– Explored neighborhoods  by grabbing venues data from </a:t>
            </a:r>
            <a:r>
              <a:rPr lang="en-US" sz="2000" b="1" dirty="0"/>
              <a:t>Foursquare API</a:t>
            </a:r>
            <a:r>
              <a:rPr lang="en-US" sz="2000" dirty="0"/>
              <a:t>.</a:t>
            </a:r>
          </a:p>
        </p:txBody>
      </p:sp>
      <p:sp>
        <p:nvSpPr>
          <p:cNvPr id="25605" name="Rectangle 5"/>
          <p:cNvSpPr>
            <a:spLocks noChangeArrowheads="1"/>
          </p:cNvSpPr>
          <p:nvPr/>
        </p:nvSpPr>
        <p:spPr bwMode="auto">
          <a:xfrm>
            <a:off x="6016487" y="3863076"/>
            <a:ext cx="3127513" cy="1928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After performing One-Hot encoding and grouping data by Neighborhood, dataframe contained 38 rows X 235 columns (features)</a:t>
            </a:r>
            <a:br>
              <a:rPr lang="en-US" dirty="0">
                <a:solidFill>
                  <a:srgbClr val="FFCC00"/>
                </a:solidFill>
              </a:rPr>
            </a:br>
            <a:r>
              <a:rPr lang="en-US" sz="1200" i="1" dirty="0">
                <a:solidFill>
                  <a:srgbClr val="FFCC00"/>
                </a:solidFill>
              </a:rPr>
              <a:t>Note – One neighborhood did not have venues data, hence 38 instead of 39.</a:t>
            </a:r>
          </a:p>
        </p:txBody>
      </p:sp>
      <p:sp>
        <p:nvSpPr>
          <p:cNvPr id="25607" name="Line 7"/>
          <p:cNvSpPr>
            <a:spLocks noChangeShapeType="1"/>
          </p:cNvSpPr>
          <p:nvPr/>
        </p:nvSpPr>
        <p:spPr bwMode="auto">
          <a:xfrm>
            <a:off x="211138" y="3246701"/>
            <a:ext cx="84137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C748E5-FDBF-9D4C-B7E8-C9DAE2BE103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7812" y="976989"/>
            <a:ext cx="5433875" cy="20348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4BAF6E3-D3E1-6E41-8237-7A79705A6AD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77812" y="3436834"/>
            <a:ext cx="5738675" cy="257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33636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25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build="p" autoUpdateAnimBg="0"/>
      <p:bldP spid="25605" grpId="0" build="p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See and use multiple calendars</a:t>
            </a:r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11138" y="73025"/>
            <a:ext cx="8027987" cy="614363"/>
          </a:xfrm>
        </p:spPr>
        <p:txBody>
          <a:bodyPr/>
          <a:lstStyle/>
          <a:p>
            <a:r>
              <a:rPr lang="en-US" dirty="0"/>
              <a:t>Methodology – Predictive Modeling</a:t>
            </a:r>
          </a:p>
        </p:txBody>
      </p:sp>
      <p:sp>
        <p:nvSpPr>
          <p:cNvPr id="25605" name="Rectangle 5"/>
          <p:cNvSpPr>
            <a:spLocks noChangeArrowheads="1"/>
          </p:cNvSpPr>
          <p:nvPr/>
        </p:nvSpPr>
        <p:spPr bwMode="auto">
          <a:xfrm>
            <a:off x="277813" y="3994150"/>
            <a:ext cx="8601144" cy="1751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Used </a:t>
            </a:r>
            <a:r>
              <a:rPr lang="en-US" b="1" dirty="0">
                <a:solidFill>
                  <a:srgbClr val="FFCC00"/>
                </a:solidFill>
              </a:rPr>
              <a:t>K-Means</a:t>
            </a:r>
            <a:r>
              <a:rPr lang="en-US" dirty="0">
                <a:solidFill>
                  <a:srgbClr val="FFCC00"/>
                </a:solidFill>
              </a:rPr>
              <a:t> unsupervised machine learning algorithm to segment and cluster neighborhoods. </a:t>
            </a:r>
          </a:p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Set number of clusters, k to 5 and random state to 0. Modeling step included fitting our dataframe and getting an array of cluster labels as output. </a:t>
            </a:r>
          </a:p>
        </p:txBody>
      </p:sp>
      <p:sp>
        <p:nvSpPr>
          <p:cNvPr id="25607" name="Line 7"/>
          <p:cNvSpPr>
            <a:spLocks noChangeShapeType="1"/>
          </p:cNvSpPr>
          <p:nvPr/>
        </p:nvSpPr>
        <p:spPr bwMode="auto">
          <a:xfrm>
            <a:off x="339725" y="3951288"/>
            <a:ext cx="84137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49D88C-D03F-A74B-BED3-49B504C97A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9725" y="933450"/>
            <a:ext cx="8539232" cy="297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26072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25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256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5" grpId="0" build="p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(1) – Create observation table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4323" name="Rectangle 3"/>
          <p:cNvSpPr>
            <a:spLocks noChangeArrowheads="1"/>
          </p:cNvSpPr>
          <p:nvPr/>
        </p:nvSpPr>
        <p:spPr bwMode="auto">
          <a:xfrm>
            <a:off x="5923722" y="854075"/>
            <a:ext cx="3220278" cy="1249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/>
              <a:t>Create results / observation table by merging previous dataframes and inserting Cluster Labels</a:t>
            </a:r>
          </a:p>
        </p:txBody>
      </p:sp>
      <p:sp>
        <p:nvSpPr>
          <p:cNvPr id="184324" name="Rectangle 4"/>
          <p:cNvSpPr>
            <a:spLocks noChangeArrowheads="1"/>
          </p:cNvSpPr>
          <p:nvPr/>
        </p:nvSpPr>
        <p:spPr bwMode="auto">
          <a:xfrm>
            <a:off x="339725" y="2565677"/>
            <a:ext cx="2378075" cy="3403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Using Folium to visualize the clusters.</a:t>
            </a:r>
          </a:p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Used 5 different colors as we have 5 clusters</a:t>
            </a:r>
          </a:p>
          <a:p>
            <a:pPr>
              <a:spcBef>
                <a:spcPct val="20000"/>
              </a:spcBef>
              <a:spcAft>
                <a:spcPct val="75000"/>
              </a:spcAft>
            </a:pPr>
            <a:r>
              <a:rPr lang="en-US" dirty="0">
                <a:solidFill>
                  <a:srgbClr val="FFCC00"/>
                </a:solidFill>
              </a:rPr>
              <a:t>Performed analysis on the clusters to understand neighborhood segments and types</a:t>
            </a:r>
          </a:p>
        </p:txBody>
      </p:sp>
      <p:sp>
        <p:nvSpPr>
          <p:cNvPr id="184325" name="Line 5"/>
          <p:cNvSpPr>
            <a:spLocks noChangeShapeType="1"/>
          </p:cNvSpPr>
          <p:nvPr/>
        </p:nvSpPr>
        <p:spPr bwMode="auto">
          <a:xfrm>
            <a:off x="365125" y="2334419"/>
            <a:ext cx="84137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9672FB-5DC4-DF4C-A5EF-7338A01DE6C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60350" y="887413"/>
            <a:ext cx="5663372" cy="12157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91D316A-E129-FF46-A769-87CCDE1C9EC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921000" y="2565676"/>
            <a:ext cx="5943600" cy="3594100"/>
          </a:xfrm>
          <a:prstGeom prst="rect">
            <a:avLst/>
          </a:prstGeom>
        </p:spPr>
      </p:pic>
    </p:spTree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184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184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184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2" dur="500"/>
                                        <p:tgtEl>
                                          <p:spTgt spid="184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23" grpId="0" autoUpdateAnimBg="0"/>
      <p:bldP spid="184324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(2) – Final Observation Table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4324" name="Rectangle 4"/>
          <p:cNvSpPr>
            <a:spLocks noChangeArrowheads="1"/>
          </p:cNvSpPr>
          <p:nvPr/>
        </p:nvSpPr>
        <p:spPr bwMode="auto">
          <a:xfrm>
            <a:off x="89211" y="3752850"/>
            <a:ext cx="8965580" cy="2313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solidFill>
                  <a:srgbClr val="FFCC00"/>
                </a:solidFill>
              </a:rPr>
              <a:t>Applied multiple criteria to further refine results and recommend locations appropriate for a Japanese restaurant.</a:t>
            </a: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CC00"/>
                </a:solidFill>
              </a:rPr>
              <a:t>PrimeLocation – Cluster 0 (has max neighborhoods) considered prime</a:t>
            </a: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CC00"/>
                </a:solidFill>
              </a:rPr>
              <a:t>LowCompetition – No Japanese or Sushi restaurant in neighborhood</a:t>
            </a: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CC00"/>
                </a:solidFill>
              </a:rPr>
              <a:t>LocationFit – No freeway, rail station, airport, or fast food restaurant nearby</a:t>
            </a: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CC00"/>
                </a:solidFill>
              </a:rPr>
              <a:t>LocationAccessible – Check if there are parks, hotels, tourist attractions nearby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solidFill>
                  <a:srgbClr val="FFCC00"/>
                </a:solidFill>
              </a:rPr>
              <a:t>Add up scores and provide Recommend: Yes/ No.  Recommend locations with a total score of 4.</a:t>
            </a:r>
          </a:p>
          <a:p>
            <a:pPr marL="742950" lvl="1" indent="-285750">
              <a:spcBef>
                <a:spcPct val="20000"/>
              </a:spcBef>
              <a:spcAft>
                <a:spcPct val="750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rgbClr val="FFCC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05C7ED-FD48-1A4D-B48E-68ACEFEE91B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9211" y="830262"/>
            <a:ext cx="8965580" cy="277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215947"/>
      </p:ext>
    </p:extLst>
  </p:cSld>
  <p:clrMapOvr>
    <a:masterClrMapping/>
  </p:clrMapOvr>
  <p:transition spd="med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184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184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5" dur="500"/>
                                        <p:tgtEl>
                                          <p:spTgt spid="184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0" dur="500"/>
                                        <p:tgtEl>
                                          <p:spTgt spid="1843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5" dur="500"/>
                                        <p:tgtEl>
                                          <p:spTgt spid="1843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0" dur="500"/>
                                        <p:tgtEl>
                                          <p:spTgt spid="1843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24" grpId="0" build="p" autoUpdateAnimBg="0"/>
    </p:bldLst>
  </p:timing>
</p:sld>
</file>

<file path=ppt/theme/theme1.xml><?xml version="1.0" encoding="utf-8"?>
<a:theme xmlns:a="http://schemas.openxmlformats.org/drawingml/2006/main" name="1_Default Design">
  <a:themeElements>
    <a:clrScheme name="1_Default Design 13">
      <a:dk1>
        <a:srgbClr val="7B7A8E"/>
      </a:dk1>
      <a:lt1>
        <a:srgbClr val="FFFFFF"/>
      </a:lt1>
      <a:dk2>
        <a:srgbClr val="9B9AB3"/>
      </a:dk2>
      <a:lt2>
        <a:srgbClr val="FFFFFF"/>
      </a:lt2>
      <a:accent1>
        <a:srgbClr val="807EB0"/>
      </a:accent1>
      <a:accent2>
        <a:srgbClr val="333399"/>
      </a:accent2>
      <a:accent3>
        <a:srgbClr val="CBCAD6"/>
      </a:accent3>
      <a:accent4>
        <a:srgbClr val="DADADA"/>
      </a:accent4>
      <a:accent5>
        <a:srgbClr val="C0C0D4"/>
      </a:accent5>
      <a:accent6>
        <a:srgbClr val="2D2D8A"/>
      </a:accent6>
      <a:hlink>
        <a:srgbClr val="DEE8F9"/>
      </a:hlink>
      <a:folHlink>
        <a:srgbClr val="D1CFFB"/>
      </a:folHlink>
    </a:clrScheme>
    <a:fontScheme name="1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3">
        <a:dk1>
          <a:srgbClr val="7B7A8E"/>
        </a:dk1>
        <a:lt1>
          <a:srgbClr val="FFFFFF"/>
        </a:lt1>
        <a:dk2>
          <a:srgbClr val="9B9AB3"/>
        </a:dk2>
        <a:lt2>
          <a:srgbClr val="FFFFFF"/>
        </a:lt2>
        <a:accent1>
          <a:srgbClr val="807EB0"/>
        </a:accent1>
        <a:accent2>
          <a:srgbClr val="333399"/>
        </a:accent2>
        <a:accent3>
          <a:srgbClr val="CBCAD6"/>
        </a:accent3>
        <a:accent4>
          <a:srgbClr val="DADADA"/>
        </a:accent4>
        <a:accent5>
          <a:srgbClr val="C0C0D4"/>
        </a:accent5>
        <a:accent6>
          <a:srgbClr val="2D2D8A"/>
        </a:accent6>
        <a:hlink>
          <a:srgbClr val="DEE8F9"/>
        </a:hlink>
        <a:folHlink>
          <a:srgbClr val="D1CFFB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2035-01-01T08:00:00+00:00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824687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 xsi:nil="true"/>
    <Markets xmlns="4873beb7-5857-4685-be1f-d57550cc96cc"/>
    <OriginAsset xmlns="4873beb7-5857-4685-be1f-d57550cc96cc" xsi:nil="true"/>
    <AssetStart xmlns="4873beb7-5857-4685-be1f-d57550cc96cc">2012-02-10T20:38:00+00:00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1533619</Value>
      <Value>1533620</Value>
    </PublishStatusLookup>
    <APAuthor xmlns="4873beb7-5857-4685-be1f-d57550cc96cc">
      <UserInfo>
        <DisplayName>REDMOND\v-miyaki</DisplayName>
        <AccountId>1928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>Training presentation: Outlook 2007—See and use multiple calendars</SourceTitle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12 Default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TP102828075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OfficeOnline,OfficeOnlineVNext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14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  <LocMarketGroupTiers2 xmlns="4873beb7-5857-4685-be1f-d57550cc96cc" xsi:nil="true"/>
  </documentManagement>
</p:properties>
</file>

<file path=customXml/item2.xml><?xml version="1.0" encoding="utf-8"?>
<LongProperties xmlns="http://schemas.microsoft.com/office/2006/metadata/longProperties"/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FAF927-7579-4D08-811B-CBCE1430EB05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2.xml><?xml version="1.0" encoding="utf-8"?>
<ds:datastoreItem xmlns:ds="http://schemas.openxmlformats.org/officeDocument/2006/customXml" ds:itemID="{E2B6FFAD-7050-4872-8316-890CC4CE46CF}">
  <ds:schemaRefs>
    <ds:schemaRef ds:uri="http://schemas.microsoft.com/office/2006/metadata/longProperties"/>
  </ds:schemaRefs>
</ds:datastoreItem>
</file>

<file path=customXml/itemProps3.xml><?xml version="1.0" encoding="utf-8"?>
<ds:datastoreItem xmlns:ds="http://schemas.openxmlformats.org/officeDocument/2006/customXml" ds:itemID="{49D8CF66-8DF9-4CF6-9EB2-6FB9F6CA219C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7BF1AF9-83E6-4108-A499-89632AA8F5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1_Default Design</Template>
  <TotalTime>0</TotalTime>
  <Words>772</Words>
  <Application>Microsoft Macintosh PowerPoint</Application>
  <PresentationFormat>On-screen Show (4:3)</PresentationFormat>
  <Paragraphs>70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Tahoma</vt:lpstr>
      <vt:lpstr>1_Default Design</vt:lpstr>
      <vt:lpstr>The Battle Of Neighborhoods</vt:lpstr>
      <vt:lpstr>Introduction and Problem Overview</vt:lpstr>
      <vt:lpstr>Data Acquisition and Cleaning</vt:lpstr>
      <vt:lpstr>Methodology – Explore and Analyze data (1)</vt:lpstr>
      <vt:lpstr>Methodology – Explore and Analyze data (2)</vt:lpstr>
      <vt:lpstr>Methodology – Explore and Analyze data (3)</vt:lpstr>
      <vt:lpstr>Methodology – Predictive Modeling</vt:lpstr>
      <vt:lpstr>Results (1) – Create observation table</vt:lpstr>
      <vt:lpstr>Results (2) – Final Observation Table</vt:lpstr>
      <vt:lpstr>Results (3) – Final Visualization Map</vt:lpstr>
      <vt:lpstr>Discussion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cjnsh8@yahoo.com</dc:creator>
  <cp:lastModifiedBy/>
  <cp:revision>1</cp:revision>
  <dcterms:created xsi:type="dcterms:W3CDTF">2020-04-13T21:09:16Z</dcterms:created>
  <dcterms:modified xsi:type="dcterms:W3CDTF">2020-04-15T00:40:41Z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